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65" r:id="rId2"/>
    <p:sldId id="320" r:id="rId3"/>
    <p:sldId id="321" r:id="rId4"/>
    <p:sldId id="322" r:id="rId5"/>
    <p:sldId id="323" r:id="rId6"/>
    <p:sldId id="329" r:id="rId7"/>
    <p:sldId id="333" r:id="rId8"/>
    <p:sldId id="330" r:id="rId9"/>
    <p:sldId id="335" r:id="rId10"/>
    <p:sldId id="334" r:id="rId11"/>
    <p:sldId id="336" r:id="rId12"/>
    <p:sldId id="337" r:id="rId13"/>
    <p:sldId id="339" r:id="rId14"/>
    <p:sldId id="338" r:id="rId15"/>
    <p:sldId id="340" r:id="rId16"/>
    <p:sldId id="341" r:id="rId17"/>
    <p:sldId id="342" r:id="rId18"/>
    <p:sldId id="324" r:id="rId19"/>
    <p:sldId id="331" r:id="rId20"/>
    <p:sldId id="332" r:id="rId21"/>
  </p:sldIdLst>
  <p:sldSz cx="12188825" cy="6858000"/>
  <p:notesSz cx="6858000" cy="9144000"/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7C98A96-0226-4ABD-95C5-DC8EBC3AB54C}" v="4562" dt="2022-06-01T21:51:50.96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43" autoAdjust="0"/>
    <p:restoredTop sz="91212" autoAdjust="0"/>
  </p:normalViewPr>
  <p:slideViewPr>
    <p:cSldViewPr showGuides="1">
      <p:cViewPr varScale="1">
        <p:scale>
          <a:sx n="70" d="100"/>
          <a:sy n="70" d="100"/>
        </p:scale>
        <p:origin x="653" y="53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6/2/2022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6/2/2022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Out: </a:t>
            </a:r>
            <a:r>
              <a:rPr lang="zh-TW" altLang="en-US" dirty="0"/>
              <a:t>餐點屬性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Input: </a:t>
            </a:r>
            <a:r>
              <a:rPr lang="zh-TW" altLang="en-US" dirty="0"/>
              <a:t>人的狀態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858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712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altLang="zh-TW" smtClean="0"/>
              <a:t>15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5770576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altLang="zh-TW" smtClean="0"/>
              <a:t>16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511509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3199CD-3E1B-4AE6-990F-76F925F5EA9F}" type="slidenum">
              <a:rPr lang="en-US" altLang="zh-TW" smtClean="0"/>
              <a:t>17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157717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2" y="609601"/>
            <a:ext cx="9144001" cy="838200"/>
          </a:xfrm>
        </p:spPr>
        <p:txBody>
          <a:bodyPr anchor="t" anchorCtr="0"/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5955" y="1524000"/>
            <a:ext cx="9134391" cy="4876800"/>
          </a:xfrm>
        </p:spPr>
        <p:txBody>
          <a:bodyPr/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6/2/2022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6/2/2022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6/2/2022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6/2/2022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6/2/2022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6/2/2022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6/2/2022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065214" y="1066800"/>
            <a:ext cx="8229600" cy="2895600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Intelligent Control</a:t>
            </a:r>
            <a:br>
              <a:rPr lang="en-US" dirty="0">
                <a:solidFill>
                  <a:schemeClr val="tx1">
                    <a:lumMod val="75000"/>
                  </a:schemeClr>
                </a:solidFill>
              </a:rPr>
            </a:br>
            <a:r>
              <a:rPr lang="en-US" dirty="0">
                <a:solidFill>
                  <a:schemeClr val="tx1">
                    <a:lumMod val="75000"/>
                  </a:schemeClr>
                </a:solidFill>
              </a:rPr>
              <a:t>Final Project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524000"/>
          </a:xfrm>
        </p:spPr>
        <p:txBody>
          <a:bodyPr/>
          <a:lstStyle/>
          <a:p>
            <a:r>
              <a:rPr lang="it-IT" cap="none" dirty="0">
                <a:latin typeface="3ds" panose="02000503020000020004" pitchFamily="2" charset="0"/>
              </a:rPr>
              <a:t>Module Code: BIME-5403</a:t>
            </a:r>
          </a:p>
          <a:p>
            <a:r>
              <a:rPr lang="it-IT" cap="none" dirty="0">
                <a:latin typeface="3ds" panose="02000503020000020004" pitchFamily="2" charset="0"/>
              </a:rPr>
              <a:t>Advisor: Jui-Jen Chou</a:t>
            </a:r>
          </a:p>
          <a:p>
            <a:r>
              <a:rPr lang="it-IT" cap="none" dirty="0">
                <a:latin typeface="3ds" panose="02000503020000020004" pitchFamily="2" charset="0"/>
              </a:rPr>
              <a:t>Group 5</a:t>
            </a:r>
          </a:p>
          <a:p>
            <a:r>
              <a:rPr lang="it-IT" cap="none" dirty="0">
                <a:latin typeface="3ds" panose="02000503020000020004" pitchFamily="2" charset="0"/>
              </a:rPr>
              <a:t>Members: Li-Wei Yang, Huang-Ping Jian, </a:t>
            </a:r>
            <a:br>
              <a:rPr lang="it-IT" cap="none" dirty="0">
                <a:latin typeface="3ds" panose="02000503020000020004" pitchFamily="2" charset="0"/>
              </a:rPr>
            </a:br>
            <a:r>
              <a:rPr lang="it-IT" cap="none" dirty="0">
                <a:latin typeface="3ds" panose="02000503020000020004" pitchFamily="2" charset="0"/>
              </a:rPr>
              <a:t>Cheng-Po Sheng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17208142-0182-4814-BAF8-186674439FF6}"/>
              </a:ext>
            </a:extLst>
          </p:cNvPr>
          <p:cNvSpPr txBox="1">
            <a:spLocks/>
          </p:cNvSpPr>
          <p:nvPr/>
        </p:nvSpPr>
        <p:spPr>
          <a:xfrm>
            <a:off x="1065214" y="388620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600" kern="1200" spc="1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400" b="1" i="1" dirty="0"/>
              <a:t>Fuzzy Logic</a:t>
            </a:r>
          </a:p>
        </p:txBody>
      </p:sp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3A240-B373-4E32-959E-8C0E102C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Inputs</a:t>
            </a:r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771B8E04-E183-447E-BF22-279C12DEE2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750430"/>
              </p:ext>
            </p:extLst>
          </p:nvPr>
        </p:nvGraphicFramePr>
        <p:xfrm>
          <a:off x="1292222" y="1447801"/>
          <a:ext cx="9604380" cy="4648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0876">
                  <a:extLst>
                    <a:ext uri="{9D8B030D-6E8A-4147-A177-3AD203B41FA5}">
                      <a16:colId xmlns:a16="http://schemas.microsoft.com/office/drawing/2014/main" val="2825274844"/>
                    </a:ext>
                  </a:extLst>
                </a:gridCol>
                <a:gridCol w="1920876">
                  <a:extLst>
                    <a:ext uri="{9D8B030D-6E8A-4147-A177-3AD203B41FA5}">
                      <a16:colId xmlns:a16="http://schemas.microsoft.com/office/drawing/2014/main" val="601575192"/>
                    </a:ext>
                  </a:extLst>
                </a:gridCol>
                <a:gridCol w="1920876">
                  <a:extLst>
                    <a:ext uri="{9D8B030D-6E8A-4147-A177-3AD203B41FA5}">
                      <a16:colId xmlns:a16="http://schemas.microsoft.com/office/drawing/2014/main" val="2627896945"/>
                    </a:ext>
                  </a:extLst>
                </a:gridCol>
                <a:gridCol w="1920876">
                  <a:extLst>
                    <a:ext uri="{9D8B030D-6E8A-4147-A177-3AD203B41FA5}">
                      <a16:colId xmlns:a16="http://schemas.microsoft.com/office/drawing/2014/main" val="3885610965"/>
                    </a:ext>
                  </a:extLst>
                </a:gridCol>
                <a:gridCol w="1920876">
                  <a:extLst>
                    <a:ext uri="{9D8B030D-6E8A-4147-A177-3AD203B41FA5}">
                      <a16:colId xmlns:a16="http://schemas.microsoft.com/office/drawing/2014/main" val="1208763240"/>
                    </a:ext>
                  </a:extLst>
                </a:gridCol>
              </a:tblGrid>
              <a:tr h="7747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指標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Low </a:t>
                      </a:r>
                      <a:r>
                        <a:rPr lang="zh-TW" altLang="en-US" dirty="0"/>
                        <a:t>低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Normal </a:t>
                      </a:r>
                      <a:r>
                        <a:rPr lang="zh-TW" altLang="en-US" dirty="0"/>
                        <a:t>中</a:t>
                      </a:r>
                      <a:endParaRPr lang="en-US" altLang="zh-TW" dirty="0"/>
                    </a:p>
                  </a:txBody>
                  <a:tcPr anchor="ctr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High </a:t>
                      </a:r>
                      <a:r>
                        <a:rPr lang="zh-TW" altLang="en-US" dirty="0"/>
                        <a:t>高</a:t>
                      </a:r>
                    </a:p>
                  </a:txBody>
                  <a:tcPr anchor="ctr">
                    <a:solidFill>
                      <a:schemeClr val="bg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2664641"/>
                  </a:ext>
                </a:extLst>
              </a:tr>
              <a:tr h="774700">
                <a:tc rowSpan="3"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主觀指標</a:t>
                      </a:r>
                      <a:endParaRPr lang="en-US" altLang="zh-TW" dirty="0"/>
                    </a:p>
                    <a:p>
                      <a:pPr algn="ctr"/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使用者狀態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心情</a:t>
                      </a:r>
                      <a:endParaRPr lang="en-US" altLang="zh-TW" dirty="0"/>
                    </a:p>
                    <a:p>
                      <a:pPr algn="ctr"/>
                      <a:r>
                        <a:rPr lang="en-US" altLang="zh-TW" dirty="0"/>
                        <a:t>Mood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惡劣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普通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愉快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35291728"/>
                  </a:ext>
                </a:extLst>
              </a:tr>
              <a:tr h="77470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飢餓程度</a:t>
                      </a:r>
                      <a:endParaRPr lang="en-US" altLang="zh-TW" dirty="0"/>
                    </a:p>
                    <a:p>
                      <a:pPr algn="ctr"/>
                      <a:r>
                        <a:rPr lang="en-US" altLang="zh-TW" dirty="0"/>
                        <a:t>Hunger level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飽足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普通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飢餓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7829955"/>
                  </a:ext>
                </a:extLst>
              </a:tr>
              <a:tr h="77470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狀態</a:t>
                      </a:r>
                      <a:endParaRPr lang="en-US" altLang="zh-TW" dirty="0"/>
                    </a:p>
                    <a:p>
                      <a:pPr algn="ctr"/>
                      <a:r>
                        <a:rPr lang="en-US" altLang="zh-TW" dirty="0"/>
                        <a:t>Status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疲憊虛弱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普通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精力充沛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18608362"/>
                  </a:ext>
                </a:extLst>
              </a:tr>
              <a:tr h="774700">
                <a:tc rowSpan="2"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客觀指標</a:t>
                      </a:r>
                      <a:endParaRPr lang="en-US" altLang="zh-TW" dirty="0"/>
                    </a:p>
                    <a:p>
                      <a:pPr algn="ctr"/>
                      <a:r>
                        <a:rPr lang="en-US" altLang="zh-TW" dirty="0"/>
                        <a:t>(</a:t>
                      </a:r>
                      <a:r>
                        <a:rPr lang="zh-TW" altLang="en-US" dirty="0"/>
                        <a:t>客觀天氣條件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氣溫</a:t>
                      </a:r>
                      <a:endParaRPr lang="en-US" altLang="zh-TW" dirty="0"/>
                    </a:p>
                    <a:p>
                      <a:pPr algn="ctr"/>
                      <a:r>
                        <a:rPr lang="en-US" altLang="zh-TW" dirty="0"/>
                        <a:t>Temperature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寒冷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普通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炎熱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7888304"/>
                  </a:ext>
                </a:extLst>
              </a:tr>
              <a:tr h="77470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濕度</a:t>
                      </a:r>
                      <a:endParaRPr lang="en-US" altLang="zh-TW" dirty="0"/>
                    </a:p>
                    <a:p>
                      <a:pPr algn="ctr"/>
                      <a:r>
                        <a:rPr lang="en-US" altLang="zh-TW" dirty="0"/>
                        <a:t>Humidity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乾燥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普通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潮濕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91073238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476A11C5-BE33-4548-914B-F5F062C56A91}"/>
              </a:ext>
            </a:extLst>
          </p:cNvPr>
          <p:cNvSpPr txBox="1"/>
          <p:nvPr/>
        </p:nvSpPr>
        <p:spPr>
          <a:xfrm>
            <a:off x="1292222" y="6248400"/>
            <a:ext cx="9297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※</a:t>
            </a:r>
            <a:r>
              <a:rPr lang="zh-TW" altLang="en-US" dirty="0"/>
              <a:t>客觀指標之推薦</a:t>
            </a:r>
            <a:r>
              <a:rPr lang="en-US" altLang="zh-TW" dirty="0"/>
              <a:t>Rules</a:t>
            </a:r>
            <a:r>
              <a:rPr lang="zh-TW" altLang="en-US" dirty="0"/>
              <a:t>根據各國典型氣候條件設定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9820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3A240-B373-4E32-959E-8C0E102C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 Membership Functions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7019354E-F2B6-4752-A4A6-5C8D83D37C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912" y="1295400"/>
            <a:ext cx="7012999" cy="5257800"/>
          </a:xfrm>
        </p:spPr>
      </p:pic>
    </p:spTree>
    <p:extLst>
      <p:ext uri="{BB962C8B-B14F-4D97-AF65-F5344CB8AC3E}">
        <p14:creationId xmlns:p14="http://schemas.microsoft.com/office/powerpoint/2010/main" val="13504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3A240-B373-4E32-959E-8C0E102C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Input Membership Functions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E65C32DF-05EA-4FD6-99E0-A324A5A9AC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9174" y="1447801"/>
            <a:ext cx="9138308" cy="4667249"/>
          </a:xfrm>
        </p:spPr>
      </p:pic>
    </p:spTree>
    <p:extLst>
      <p:ext uri="{BB962C8B-B14F-4D97-AF65-F5344CB8AC3E}">
        <p14:creationId xmlns:p14="http://schemas.microsoft.com/office/powerpoint/2010/main" val="2790224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3A240-B373-4E32-959E-8C0E102C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Output Membership Functions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4A56F274-C0EE-4B72-B628-8E4873A00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2449" y="3276600"/>
            <a:ext cx="8543925" cy="2152650"/>
          </a:xfr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764B99FD-9925-47D6-8006-1A1668CFDCB1}"/>
              </a:ext>
            </a:extLst>
          </p:cNvPr>
          <p:cNvSpPr txBox="1"/>
          <p:nvPr/>
        </p:nvSpPr>
        <p:spPr>
          <a:xfrm>
            <a:off x="1827212" y="1676400"/>
            <a:ext cx="8610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200" dirty="0"/>
              <a:t>Output: </a:t>
            </a:r>
            <a:r>
              <a:rPr lang="en-US" altLang="zh-TW" sz="32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Recommendation</a:t>
            </a:r>
          </a:p>
          <a:p>
            <a:r>
              <a:rPr lang="en-US" altLang="zh-TW" sz="3200" dirty="0"/>
              <a:t>Each characteristic have a output membership function with same parameters</a:t>
            </a:r>
            <a:endParaRPr lang="zh-TW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23559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3A240-B373-4E32-959E-8C0E102C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Rules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C5175874-25EC-4781-81C7-6C83B3D691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TW" altLang="en-US" dirty="0"/>
                  <a:t>我們設定了</a:t>
                </a:r>
                <a:r>
                  <a:rPr lang="en-US" altLang="zh-TW" dirty="0"/>
                  <a:t>5</a:t>
                </a:r>
                <a:r>
                  <a:rPr lang="zh-TW" altLang="en-US" dirty="0"/>
                  <a:t>種</a:t>
                </a:r>
                <a14:m>
                  <m:oMath xmlns:m="http://schemas.openxmlformats.org/officeDocument/2006/math">
                    <m:r>
                      <a:rPr lang="zh-TW" altLang="en-US" i="1" dirty="0">
                        <a:latin typeface="Cambria Math" panose="02040503050406030204" pitchFamily="18" charset="0"/>
                      </a:rPr>
                      <m:t>指標</m:t>
                    </m:r>
                    <m:r>
                      <a:rPr lang="zh-TW" altLang="en-US" i="1" dirty="0" smtClean="0">
                        <a:latin typeface="Cambria Math" panose="02040503050406030204" pitchFamily="18" charset="0"/>
                      </a:rPr>
                      <m:t>，</m:t>
                    </m:r>
                    <m:r>
                      <a:rPr lang="zh-TW" altLang="en-US" i="1" dirty="0">
                        <a:latin typeface="Cambria Math" panose="02040503050406030204" pitchFamily="18" charset="0"/>
                      </a:rPr>
                      <m:t>共</m:t>
                    </m:r>
                    <m:sSup>
                      <m:sSupPr>
                        <m:ctrlPr>
                          <a:rPr lang="en-US" altLang="zh-TW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altLang="zh-TW" dirty="0"/>
                  <a:t>=243</a:t>
                </a:r>
                <a:r>
                  <a:rPr lang="zh-TW" altLang="en-US" dirty="0"/>
                  <a:t>種排列組合→有點太多了</a:t>
                </a:r>
                <a:endParaRPr lang="en-US" altLang="zh-TW" dirty="0"/>
              </a:p>
              <a:p>
                <a:r>
                  <a:rPr lang="zh-TW" altLang="en-US" dirty="0"/>
                  <a:t>五維的矩陣非常複雜，而且我們並不想一個個情況</a:t>
                </a:r>
                <a:r>
                  <a:rPr lang="en-US" altLang="zh-TW" dirty="0"/>
                  <a:t>key</a:t>
                </a:r>
                <a:r>
                  <a:rPr lang="zh-TW" altLang="en-US" dirty="0"/>
                  <a:t>進去</a:t>
                </a:r>
                <a:endParaRPr lang="en-US" altLang="zh-TW" dirty="0"/>
              </a:p>
              <a:p>
                <a:r>
                  <a:rPr lang="zh-TW" altLang="en-US" dirty="0"/>
                  <a:t>有沒有一種比較便捷快速的</a:t>
                </a:r>
                <a:r>
                  <a:rPr lang="en-US" altLang="zh-TW" dirty="0"/>
                  <a:t>Rules</a:t>
                </a:r>
                <a:r>
                  <a:rPr lang="zh-TW" altLang="en-US" dirty="0"/>
                  <a:t>設定法呢</a:t>
                </a:r>
                <a:r>
                  <a:rPr lang="en-US" altLang="zh-TW" dirty="0"/>
                  <a:t>?</a:t>
                </a:r>
              </a:p>
              <a:p>
                <a:r>
                  <a:rPr lang="zh-TW" altLang="en-US" dirty="0"/>
                  <a:t>以下是我們的設想</a:t>
                </a:r>
                <a:r>
                  <a:rPr lang="en-US" altLang="zh-TW" dirty="0"/>
                  <a:t>:</a:t>
                </a:r>
              </a:p>
              <a:p>
                <a:pPr marL="0" indent="0">
                  <a:buNone/>
                </a:pPr>
                <a:r>
                  <a:rPr lang="zh-TW" altLang="en-US" dirty="0"/>
                  <a:t>　　設定一</a:t>
                </a:r>
                <a:r>
                  <a:rPr lang="en-US" altLang="zh-TW" dirty="0"/>
                  <a:t>counter</a:t>
                </a:r>
                <a:r>
                  <a:rPr lang="zh-TW" altLang="en-US" dirty="0"/>
                  <a:t>，先簡單設定一些明顯具影響之條件</a:t>
                </a:r>
                <a:endParaRPr lang="en-US" altLang="zh-TW" dirty="0"/>
              </a:p>
              <a:p>
                <a:pPr marL="0" indent="0">
                  <a:buNone/>
                </a:pPr>
                <a:r>
                  <a:rPr lang="zh-TW" altLang="en-US" dirty="0"/>
                  <a:t>　　然後通過對</a:t>
                </a:r>
                <a:r>
                  <a:rPr lang="en-US" altLang="zh-TW" dirty="0"/>
                  <a:t>counter</a:t>
                </a:r>
                <a:r>
                  <a:rPr lang="zh-TW" altLang="en-US" dirty="0"/>
                  <a:t>的簡單</a:t>
                </a:r>
                <a:r>
                  <a:rPr lang="en-US" altLang="zh-TW" dirty="0"/>
                  <a:t>±1</a:t>
                </a:r>
                <a:r>
                  <a:rPr lang="zh-TW" altLang="en-US" dirty="0"/>
                  <a:t>運算確定最終推薦與否</a:t>
                </a:r>
                <a:endParaRPr lang="en-US" altLang="zh-TW" dirty="0"/>
              </a:p>
            </p:txBody>
          </p:sp>
        </mc:Choice>
        <mc:Fallback xmlns="">
          <p:sp>
            <p:nvSpPr>
              <p:cNvPr id="6" name="內容版面配置區 5">
                <a:extLst>
                  <a:ext uri="{FF2B5EF4-FFF2-40B4-BE49-F238E27FC236}">
                    <a16:creationId xmlns:a16="http://schemas.microsoft.com/office/drawing/2014/main" id="{C5175874-25EC-4781-81C7-6C83B3D691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35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字方塊 2">
            <a:extLst>
              <a:ext uri="{FF2B5EF4-FFF2-40B4-BE49-F238E27FC236}">
                <a16:creationId xmlns:a16="http://schemas.microsoft.com/office/drawing/2014/main" id="{B7FE40D5-84CA-44BA-8966-3969513D8177}"/>
              </a:ext>
            </a:extLst>
          </p:cNvPr>
          <p:cNvSpPr txBox="1"/>
          <p:nvPr/>
        </p:nvSpPr>
        <p:spPr>
          <a:xfrm>
            <a:off x="3351212" y="6400800"/>
            <a:ext cx="9130458" cy="380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※</a:t>
            </a:r>
            <a:r>
              <a:rPr lang="zh-TW" altLang="en-US" dirty="0"/>
              <a:t>本推薦邏輯具高度主觀性與典型之刻板印象成分，並無法包含食物類別之所有特色</a:t>
            </a:r>
          </a:p>
        </p:txBody>
      </p:sp>
    </p:spTree>
    <p:extLst>
      <p:ext uri="{BB962C8B-B14F-4D97-AF65-F5344CB8AC3E}">
        <p14:creationId xmlns:p14="http://schemas.microsoft.com/office/powerpoint/2010/main" val="1321156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3A240-B373-4E32-959E-8C0E102C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Rules</a:t>
            </a:r>
            <a:r>
              <a:rPr lang="en-US" altLang="zh-TW" dirty="0"/>
              <a:t>(</a:t>
            </a:r>
            <a:r>
              <a:rPr lang="zh-TW" altLang="en-US" dirty="0"/>
              <a:t>餐點類別</a:t>
            </a:r>
            <a:r>
              <a:rPr lang="en-US" altLang="zh-TW" dirty="0"/>
              <a:t>)</a:t>
            </a:r>
            <a:endParaRPr 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9268DBB0-D4D1-40E9-A797-88478E0408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2808590"/>
              </p:ext>
            </p:extLst>
          </p:nvPr>
        </p:nvGraphicFramePr>
        <p:xfrm>
          <a:off x="1533525" y="1512332"/>
          <a:ext cx="9132888" cy="4571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33712">
                  <a:extLst>
                    <a:ext uri="{9D8B030D-6E8A-4147-A177-3AD203B41FA5}">
                      <a16:colId xmlns:a16="http://schemas.microsoft.com/office/drawing/2014/main" val="3865146651"/>
                    </a:ext>
                  </a:extLst>
                </a:gridCol>
                <a:gridCol w="1016529">
                  <a:extLst>
                    <a:ext uri="{9D8B030D-6E8A-4147-A177-3AD203B41FA5}">
                      <a16:colId xmlns:a16="http://schemas.microsoft.com/office/drawing/2014/main" val="2635400145"/>
                    </a:ext>
                  </a:extLst>
                </a:gridCol>
                <a:gridCol w="1016530">
                  <a:extLst>
                    <a:ext uri="{9D8B030D-6E8A-4147-A177-3AD203B41FA5}">
                      <a16:colId xmlns:a16="http://schemas.microsoft.com/office/drawing/2014/main" val="4256420603"/>
                    </a:ext>
                  </a:extLst>
                </a:gridCol>
                <a:gridCol w="1016529">
                  <a:extLst>
                    <a:ext uri="{9D8B030D-6E8A-4147-A177-3AD203B41FA5}">
                      <a16:colId xmlns:a16="http://schemas.microsoft.com/office/drawing/2014/main" val="1911500292"/>
                    </a:ext>
                  </a:extLst>
                </a:gridCol>
                <a:gridCol w="1016529">
                  <a:extLst>
                    <a:ext uri="{9D8B030D-6E8A-4147-A177-3AD203B41FA5}">
                      <a16:colId xmlns:a16="http://schemas.microsoft.com/office/drawing/2014/main" val="726293209"/>
                    </a:ext>
                  </a:extLst>
                </a:gridCol>
                <a:gridCol w="1016530">
                  <a:extLst>
                    <a:ext uri="{9D8B030D-6E8A-4147-A177-3AD203B41FA5}">
                      <a16:colId xmlns:a16="http://schemas.microsoft.com/office/drawing/2014/main" val="4249840451"/>
                    </a:ext>
                  </a:extLst>
                </a:gridCol>
                <a:gridCol w="1016529">
                  <a:extLst>
                    <a:ext uri="{9D8B030D-6E8A-4147-A177-3AD203B41FA5}">
                      <a16:colId xmlns:a16="http://schemas.microsoft.com/office/drawing/2014/main" val="758338695"/>
                    </a:ext>
                  </a:extLst>
                </a:gridCol>
              </a:tblGrid>
              <a:tr h="41563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Conditions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日式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韓式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西式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中式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泰式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速食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1052161"/>
                  </a:ext>
                </a:extLst>
              </a:tr>
              <a:tr h="415636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Mood: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Low(</a:t>
                      </a:r>
                      <a:r>
                        <a:rPr lang="zh-TW" altLang="en-US" dirty="0"/>
                        <a:t>心情差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+1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18406"/>
                  </a:ext>
                </a:extLst>
              </a:tr>
              <a:tr h="415636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Mood: High(</a:t>
                      </a:r>
                      <a:r>
                        <a:rPr lang="zh-TW" altLang="en-US" dirty="0"/>
                        <a:t>心情好</a:t>
                      </a:r>
                      <a:r>
                        <a:rPr lang="en-US" altLang="zh-TW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+1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0191779"/>
                  </a:ext>
                </a:extLst>
              </a:tr>
              <a:tr h="415636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Hunger: Low(</a:t>
                      </a:r>
                      <a:r>
                        <a:rPr lang="zh-TW" altLang="en-US" dirty="0"/>
                        <a:t>飽足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+1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+1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8640274"/>
                  </a:ext>
                </a:extLst>
              </a:tr>
              <a:tr h="415636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Hunger: High(</a:t>
                      </a:r>
                      <a:r>
                        <a:rPr lang="zh-TW" altLang="en-US" dirty="0"/>
                        <a:t>飢餓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+1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1433264"/>
                  </a:ext>
                </a:extLst>
              </a:tr>
              <a:tr h="415636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Status: Low(</a:t>
                      </a:r>
                      <a:r>
                        <a:rPr lang="zh-TW" altLang="en-US" dirty="0"/>
                        <a:t>疲憊虛弱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+1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+1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2681974"/>
                  </a:ext>
                </a:extLst>
              </a:tr>
              <a:tr h="415636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Status: High(</a:t>
                      </a:r>
                      <a:r>
                        <a:rPr lang="zh-TW" altLang="en-US" dirty="0"/>
                        <a:t>精力充沛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3570484"/>
                  </a:ext>
                </a:extLst>
              </a:tr>
              <a:tr h="415636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Temperature: Low(</a:t>
                      </a:r>
                      <a:r>
                        <a:rPr lang="zh-TW" altLang="en-US" dirty="0"/>
                        <a:t>寒冷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+1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+1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+1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+1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6902640"/>
                  </a:ext>
                </a:extLst>
              </a:tr>
              <a:tr h="415636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Temperature: High(</a:t>
                      </a:r>
                      <a:r>
                        <a:rPr lang="zh-TW" altLang="en-US" dirty="0"/>
                        <a:t>炎熱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+1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2711136"/>
                  </a:ext>
                </a:extLst>
              </a:tr>
              <a:tr h="415636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Humidity: Low(</a:t>
                      </a:r>
                      <a:r>
                        <a:rPr lang="zh-TW" altLang="en-US" dirty="0"/>
                        <a:t>乾燥</a:t>
                      </a:r>
                      <a:r>
                        <a:rPr lang="en-US" altLang="zh-TW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162566"/>
                  </a:ext>
                </a:extLst>
              </a:tr>
              <a:tr h="415636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Humidity: High(</a:t>
                      </a:r>
                      <a:r>
                        <a:rPr lang="zh-TW" altLang="en-US" dirty="0"/>
                        <a:t>潮濕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+1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+1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+1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6899956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2CA21FAA-F79A-40A0-8F81-060CADC7432A}"/>
              </a:ext>
            </a:extLst>
          </p:cNvPr>
          <p:cNvSpPr txBox="1"/>
          <p:nvPr/>
        </p:nvSpPr>
        <p:spPr>
          <a:xfrm>
            <a:off x="1522412" y="1143000"/>
            <a:ext cx="815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若未列出則</a:t>
            </a:r>
            <a:r>
              <a:rPr lang="en-US" altLang="zh-TW" dirty="0"/>
              <a:t>Result</a:t>
            </a:r>
            <a:r>
              <a:rPr lang="zh-TW" altLang="en-US" dirty="0"/>
              <a:t>皆為</a:t>
            </a:r>
            <a:r>
              <a:rPr lang="en-US" altLang="zh-TW" dirty="0"/>
              <a:t>Normal(Zero)</a:t>
            </a:r>
            <a:endParaRPr lang="zh-TW" alt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80A101B-F4AD-436D-8E7D-3B0944ABF6AF}"/>
              </a:ext>
            </a:extLst>
          </p:cNvPr>
          <p:cNvSpPr txBox="1"/>
          <p:nvPr/>
        </p:nvSpPr>
        <p:spPr>
          <a:xfrm>
            <a:off x="1370012" y="6172200"/>
            <a:ext cx="1013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Ex. </a:t>
            </a:r>
            <a:r>
              <a:rPr lang="zh-TW" altLang="en-US" dirty="0"/>
              <a:t>泰式</a:t>
            </a:r>
            <a:r>
              <a:rPr lang="en-US" altLang="zh-TW" dirty="0"/>
              <a:t>:</a:t>
            </a:r>
            <a:r>
              <a:rPr lang="zh-TW" altLang="en-US" dirty="0"/>
              <a:t> 心情差</a:t>
            </a:r>
            <a:r>
              <a:rPr lang="en-US" altLang="zh-TW" dirty="0"/>
              <a:t>(0)/</a:t>
            </a:r>
            <a:r>
              <a:rPr lang="zh-TW" altLang="en-US" dirty="0"/>
              <a:t>很餓</a:t>
            </a:r>
            <a:r>
              <a:rPr lang="en-US" altLang="zh-TW" dirty="0"/>
              <a:t>(-1)/</a:t>
            </a:r>
            <a:r>
              <a:rPr lang="zh-TW" altLang="en-US" dirty="0"/>
              <a:t>狀態普通</a:t>
            </a:r>
            <a:r>
              <a:rPr lang="en-US" altLang="zh-TW" dirty="0"/>
              <a:t>(0)/</a:t>
            </a:r>
            <a:r>
              <a:rPr lang="zh-TW" altLang="en-US" dirty="0"/>
              <a:t>天氣很熱</a:t>
            </a:r>
            <a:r>
              <a:rPr lang="en-US" altLang="zh-TW" dirty="0"/>
              <a:t>(+1)/</a:t>
            </a:r>
            <a:r>
              <a:rPr lang="zh-TW" altLang="en-US" dirty="0"/>
              <a:t>很潮濕</a:t>
            </a:r>
            <a:r>
              <a:rPr lang="en-US" altLang="zh-TW" dirty="0"/>
              <a:t>(+1) = +2</a:t>
            </a:r>
            <a:r>
              <a:rPr lang="zh-TW" altLang="en-US" dirty="0"/>
              <a:t>，所以推薦</a:t>
            </a:r>
            <a:r>
              <a:rPr lang="en-US" altLang="zh-TW" dirty="0"/>
              <a:t>(Recommend)</a:t>
            </a:r>
          </a:p>
          <a:p>
            <a:pPr marL="358775"/>
            <a:r>
              <a:rPr lang="zh-TW" altLang="en-US" dirty="0"/>
              <a:t>韓式</a:t>
            </a:r>
            <a:r>
              <a:rPr lang="en-US" altLang="zh-TW" dirty="0"/>
              <a:t>:</a:t>
            </a:r>
            <a:r>
              <a:rPr lang="zh-TW" altLang="en-US" dirty="0"/>
              <a:t> 心情好</a:t>
            </a:r>
            <a:r>
              <a:rPr lang="en-US" altLang="zh-TW" dirty="0"/>
              <a:t>(0)/</a:t>
            </a:r>
            <a:r>
              <a:rPr lang="zh-TW" altLang="en-US" dirty="0"/>
              <a:t>不飽不餓</a:t>
            </a:r>
            <a:r>
              <a:rPr lang="en-US" altLang="zh-TW" dirty="0"/>
              <a:t>(0)/</a:t>
            </a:r>
            <a:r>
              <a:rPr lang="zh-TW" altLang="en-US" dirty="0"/>
              <a:t>精力充沛</a:t>
            </a:r>
            <a:r>
              <a:rPr lang="en-US" altLang="zh-TW" dirty="0"/>
              <a:t>(0)/</a:t>
            </a:r>
            <a:r>
              <a:rPr lang="zh-TW" altLang="en-US" dirty="0"/>
              <a:t>天氣很熱</a:t>
            </a:r>
            <a:r>
              <a:rPr lang="en-US" altLang="zh-TW" dirty="0"/>
              <a:t>(-1)/</a:t>
            </a:r>
            <a:r>
              <a:rPr lang="zh-TW" altLang="en-US" dirty="0"/>
              <a:t>很乾燥</a:t>
            </a:r>
            <a:r>
              <a:rPr lang="en-US" altLang="zh-TW" dirty="0"/>
              <a:t>(0) = -1</a:t>
            </a:r>
            <a:r>
              <a:rPr lang="zh-TW" altLang="en-US" dirty="0"/>
              <a:t>，所以不推薦</a:t>
            </a:r>
            <a:r>
              <a:rPr lang="en-US" altLang="zh-TW" dirty="0"/>
              <a:t>(Decline)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9692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3A240-B373-4E32-959E-8C0E102C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Rules</a:t>
            </a:r>
            <a:r>
              <a:rPr lang="en-US" altLang="zh-TW" dirty="0"/>
              <a:t>(</a:t>
            </a:r>
            <a:r>
              <a:rPr lang="zh-TW" altLang="en-US" dirty="0"/>
              <a:t>餐點主食 </a:t>
            </a:r>
            <a:r>
              <a:rPr lang="en-US" altLang="zh-TW" dirty="0"/>
              <a:t>&amp;</a:t>
            </a:r>
            <a:r>
              <a:rPr lang="zh-TW" altLang="en-US" dirty="0"/>
              <a:t> 餐點口味</a:t>
            </a:r>
            <a:r>
              <a:rPr lang="en-US" altLang="zh-TW" dirty="0"/>
              <a:t>)</a:t>
            </a:r>
            <a:endParaRPr 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9268DBB0-D4D1-40E9-A797-88478E0408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4037922"/>
              </p:ext>
            </p:extLst>
          </p:nvPr>
        </p:nvGraphicFramePr>
        <p:xfrm>
          <a:off x="265111" y="1665518"/>
          <a:ext cx="5334001" cy="4571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0040">
                  <a:extLst>
                    <a:ext uri="{9D8B030D-6E8A-4147-A177-3AD203B41FA5}">
                      <a16:colId xmlns:a16="http://schemas.microsoft.com/office/drawing/2014/main" val="3865146651"/>
                    </a:ext>
                  </a:extLst>
                </a:gridCol>
                <a:gridCol w="891320">
                  <a:extLst>
                    <a:ext uri="{9D8B030D-6E8A-4147-A177-3AD203B41FA5}">
                      <a16:colId xmlns:a16="http://schemas.microsoft.com/office/drawing/2014/main" val="2635400145"/>
                    </a:ext>
                  </a:extLst>
                </a:gridCol>
                <a:gridCol w="891321">
                  <a:extLst>
                    <a:ext uri="{9D8B030D-6E8A-4147-A177-3AD203B41FA5}">
                      <a16:colId xmlns:a16="http://schemas.microsoft.com/office/drawing/2014/main" val="4256420603"/>
                    </a:ext>
                  </a:extLst>
                </a:gridCol>
                <a:gridCol w="891320">
                  <a:extLst>
                    <a:ext uri="{9D8B030D-6E8A-4147-A177-3AD203B41FA5}">
                      <a16:colId xmlns:a16="http://schemas.microsoft.com/office/drawing/2014/main" val="1911500292"/>
                    </a:ext>
                  </a:extLst>
                </a:gridCol>
              </a:tblGrid>
              <a:tr h="41563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Conditions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海鮮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蔬菜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1052161"/>
                  </a:ext>
                </a:extLst>
              </a:tr>
              <a:tr h="415636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Mood: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Low(</a:t>
                      </a:r>
                      <a:r>
                        <a:rPr lang="zh-TW" altLang="en-US" dirty="0"/>
                        <a:t>心情差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+1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18406"/>
                  </a:ext>
                </a:extLst>
              </a:tr>
              <a:tr h="415636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Mood: High(</a:t>
                      </a:r>
                      <a:r>
                        <a:rPr lang="zh-TW" altLang="en-US" dirty="0"/>
                        <a:t>心情好</a:t>
                      </a:r>
                      <a:r>
                        <a:rPr lang="en-US" altLang="zh-TW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0191779"/>
                  </a:ext>
                </a:extLst>
              </a:tr>
              <a:tr h="415636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Hunger: Low(</a:t>
                      </a:r>
                      <a:r>
                        <a:rPr lang="zh-TW" altLang="en-US" dirty="0"/>
                        <a:t>飽足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+1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8640274"/>
                  </a:ext>
                </a:extLst>
              </a:tr>
              <a:tr h="415636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Hunger: High(</a:t>
                      </a:r>
                      <a:r>
                        <a:rPr lang="zh-TW" altLang="en-US" dirty="0"/>
                        <a:t>飢餓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+1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+1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1433264"/>
                  </a:ext>
                </a:extLst>
              </a:tr>
              <a:tr h="415636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Status: Low(</a:t>
                      </a:r>
                      <a:r>
                        <a:rPr lang="zh-TW" altLang="en-US" dirty="0"/>
                        <a:t>疲憊虛弱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+1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+1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2681974"/>
                  </a:ext>
                </a:extLst>
              </a:tr>
              <a:tr h="415636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Status: High(</a:t>
                      </a:r>
                      <a:r>
                        <a:rPr lang="zh-TW" altLang="en-US" dirty="0"/>
                        <a:t>精力充沛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3570484"/>
                  </a:ext>
                </a:extLst>
              </a:tr>
              <a:tr h="415636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Temperature: Low(</a:t>
                      </a:r>
                      <a:r>
                        <a:rPr lang="zh-TW" altLang="en-US" dirty="0"/>
                        <a:t>寒冷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6902640"/>
                  </a:ext>
                </a:extLst>
              </a:tr>
              <a:tr h="415636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Temperature: High(</a:t>
                      </a:r>
                      <a:r>
                        <a:rPr lang="zh-TW" altLang="en-US" dirty="0"/>
                        <a:t>炎熱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+1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2711136"/>
                  </a:ext>
                </a:extLst>
              </a:tr>
              <a:tr h="415636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Humidity: Low(</a:t>
                      </a:r>
                      <a:r>
                        <a:rPr lang="zh-TW" altLang="en-US" dirty="0"/>
                        <a:t>乾燥</a:t>
                      </a:r>
                      <a:r>
                        <a:rPr lang="en-US" altLang="zh-TW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+1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+1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162566"/>
                  </a:ext>
                </a:extLst>
              </a:tr>
              <a:tr h="415636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Humidity: High(</a:t>
                      </a:r>
                      <a:r>
                        <a:rPr lang="zh-TW" altLang="en-US" dirty="0"/>
                        <a:t>潮濕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6899956"/>
                  </a:ext>
                </a:extLst>
              </a:tr>
            </a:tbl>
          </a:graphicData>
        </a:graphic>
      </p:graphicFrame>
      <p:sp>
        <p:nvSpPr>
          <p:cNvPr id="5" name="文字方塊 4">
            <a:extLst>
              <a:ext uri="{FF2B5EF4-FFF2-40B4-BE49-F238E27FC236}">
                <a16:creationId xmlns:a16="http://schemas.microsoft.com/office/drawing/2014/main" id="{2CA21FAA-F79A-40A0-8F81-060CADC7432A}"/>
              </a:ext>
            </a:extLst>
          </p:cNvPr>
          <p:cNvSpPr txBox="1"/>
          <p:nvPr/>
        </p:nvSpPr>
        <p:spPr>
          <a:xfrm>
            <a:off x="1522412" y="1143000"/>
            <a:ext cx="815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err="1"/>
              <a:t>Mood+Hunger+Status+Temparature+Humidity</a:t>
            </a:r>
            <a:r>
              <a:rPr lang="en-US" altLang="zh-TW" sz="2400" dirty="0"/>
              <a:t> &gt;=&lt; Zero?</a:t>
            </a:r>
            <a:endParaRPr lang="zh-TW" altLang="en-US" sz="2400" dirty="0"/>
          </a:p>
        </p:txBody>
      </p:sp>
      <p:graphicFrame>
        <p:nvGraphicFramePr>
          <p:cNvPr id="6" name="內容版面配置區 3">
            <a:extLst>
              <a:ext uri="{FF2B5EF4-FFF2-40B4-BE49-F238E27FC236}">
                <a16:creationId xmlns:a16="http://schemas.microsoft.com/office/drawing/2014/main" id="{D1A8BD01-3922-478C-8AE5-ACFB7C4A3C1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76033731"/>
              </p:ext>
            </p:extLst>
          </p:nvPr>
        </p:nvGraphicFramePr>
        <p:xfrm>
          <a:off x="6113237" y="1665518"/>
          <a:ext cx="5696175" cy="45719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73563">
                  <a:extLst>
                    <a:ext uri="{9D8B030D-6E8A-4147-A177-3AD203B41FA5}">
                      <a16:colId xmlns:a16="http://schemas.microsoft.com/office/drawing/2014/main" val="3865146651"/>
                    </a:ext>
                  </a:extLst>
                </a:gridCol>
                <a:gridCol w="780653">
                  <a:extLst>
                    <a:ext uri="{9D8B030D-6E8A-4147-A177-3AD203B41FA5}">
                      <a16:colId xmlns:a16="http://schemas.microsoft.com/office/drawing/2014/main" val="2635400145"/>
                    </a:ext>
                  </a:extLst>
                </a:gridCol>
                <a:gridCol w="780653">
                  <a:extLst>
                    <a:ext uri="{9D8B030D-6E8A-4147-A177-3AD203B41FA5}">
                      <a16:colId xmlns:a16="http://schemas.microsoft.com/office/drawing/2014/main" val="4256420603"/>
                    </a:ext>
                  </a:extLst>
                </a:gridCol>
                <a:gridCol w="780653">
                  <a:extLst>
                    <a:ext uri="{9D8B030D-6E8A-4147-A177-3AD203B41FA5}">
                      <a16:colId xmlns:a16="http://schemas.microsoft.com/office/drawing/2014/main" val="1911500292"/>
                    </a:ext>
                  </a:extLst>
                </a:gridCol>
                <a:gridCol w="780653">
                  <a:extLst>
                    <a:ext uri="{9D8B030D-6E8A-4147-A177-3AD203B41FA5}">
                      <a16:colId xmlns:a16="http://schemas.microsoft.com/office/drawing/2014/main" val="726293209"/>
                    </a:ext>
                  </a:extLst>
                </a:gridCol>
              </a:tblGrid>
              <a:tr h="415636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Conditions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辣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/>
                        <a:t>油膩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1052161"/>
                  </a:ext>
                </a:extLst>
              </a:tr>
              <a:tr h="415636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Mood:</a:t>
                      </a:r>
                      <a:r>
                        <a:rPr lang="zh-TW" altLang="en-US" dirty="0"/>
                        <a:t> </a:t>
                      </a:r>
                      <a:r>
                        <a:rPr lang="en-US" altLang="zh-TW" dirty="0"/>
                        <a:t>Low(</a:t>
                      </a:r>
                      <a:r>
                        <a:rPr lang="zh-TW" altLang="en-US" dirty="0"/>
                        <a:t>心情差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+1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5018406"/>
                  </a:ext>
                </a:extLst>
              </a:tr>
              <a:tr h="415636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Mood: High(</a:t>
                      </a:r>
                      <a:r>
                        <a:rPr lang="zh-TW" altLang="en-US" dirty="0"/>
                        <a:t>心情好</a:t>
                      </a:r>
                      <a:r>
                        <a:rPr lang="en-US" altLang="zh-TW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80191779"/>
                  </a:ext>
                </a:extLst>
              </a:tr>
              <a:tr h="415636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Hunger: Low(</a:t>
                      </a:r>
                      <a:r>
                        <a:rPr lang="zh-TW" altLang="en-US" dirty="0"/>
                        <a:t>飽足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+1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+1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78640274"/>
                  </a:ext>
                </a:extLst>
              </a:tr>
              <a:tr h="415636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Hunger: High(</a:t>
                      </a:r>
                      <a:r>
                        <a:rPr lang="zh-TW" altLang="en-US" dirty="0"/>
                        <a:t>飢餓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+1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+1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71433264"/>
                  </a:ext>
                </a:extLst>
              </a:tr>
              <a:tr h="415636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Status: Low(</a:t>
                      </a:r>
                      <a:r>
                        <a:rPr lang="zh-TW" altLang="en-US" dirty="0"/>
                        <a:t>疲憊虛弱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2681974"/>
                  </a:ext>
                </a:extLst>
              </a:tr>
              <a:tr h="415636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Status: High(</a:t>
                      </a:r>
                      <a:r>
                        <a:rPr lang="zh-TW" altLang="en-US" dirty="0"/>
                        <a:t>精力充沛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13570484"/>
                  </a:ext>
                </a:extLst>
              </a:tr>
              <a:tr h="415636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Temperature: Low(</a:t>
                      </a:r>
                      <a:r>
                        <a:rPr lang="zh-TW" altLang="en-US" dirty="0"/>
                        <a:t>寒冷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+1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6902640"/>
                  </a:ext>
                </a:extLst>
              </a:tr>
              <a:tr h="415636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Temperature: High(</a:t>
                      </a:r>
                      <a:r>
                        <a:rPr lang="zh-TW" altLang="en-US" dirty="0"/>
                        <a:t>炎熱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+1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+1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2711136"/>
                  </a:ext>
                </a:extLst>
              </a:tr>
              <a:tr h="415636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Humidity: Low(</a:t>
                      </a:r>
                      <a:r>
                        <a:rPr lang="zh-TW" altLang="en-US" dirty="0"/>
                        <a:t>乾燥</a:t>
                      </a:r>
                      <a:r>
                        <a:rPr lang="en-US" altLang="zh-TW" dirty="0"/>
                        <a:t>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8162566"/>
                  </a:ext>
                </a:extLst>
              </a:tr>
              <a:tr h="415636"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/>
                        <a:t>Humidity: High(</a:t>
                      </a:r>
                      <a:r>
                        <a:rPr lang="zh-TW" altLang="en-US" dirty="0"/>
                        <a:t>潮濕</a:t>
                      </a:r>
                      <a:r>
                        <a:rPr lang="en-US" altLang="zh-TW" dirty="0"/>
                        <a:t>)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+1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+1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68999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485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3A240-B373-4E32-959E-8C0E102C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Rules</a:t>
            </a:r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DFDFE417-CF6D-472C-857E-E239D221D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2022" y="2209800"/>
            <a:ext cx="9134391" cy="3733800"/>
          </a:xfrm>
        </p:spPr>
        <p:txBody>
          <a:bodyPr>
            <a:normAutofit/>
          </a:bodyPr>
          <a:lstStyle/>
          <a:p>
            <a:r>
              <a:rPr lang="en-US" altLang="zh-TW" dirty="0"/>
              <a:t>Rules</a:t>
            </a:r>
            <a:r>
              <a:rPr lang="zh-TW" altLang="en-US" dirty="0"/>
              <a:t>用巢狀</a:t>
            </a:r>
            <a:r>
              <a:rPr lang="en-US" altLang="zh-TW" dirty="0"/>
              <a:t>for</a:t>
            </a:r>
            <a:r>
              <a:rPr lang="zh-TW" altLang="en-US" dirty="0"/>
              <a:t>迴圈寫入串列</a:t>
            </a:r>
            <a:r>
              <a:rPr lang="en-US" altLang="zh-TW" dirty="0"/>
              <a:t>List</a:t>
            </a:r>
            <a:r>
              <a:rPr lang="zh-TW" altLang="en-US" dirty="0"/>
              <a:t>中</a:t>
            </a:r>
            <a:endParaRPr lang="en-US" altLang="zh-TW" dirty="0"/>
          </a:p>
          <a:p>
            <a:r>
              <a:rPr lang="zh-TW" altLang="en-US" dirty="0"/>
              <a:t>再經由</a:t>
            </a:r>
            <a:r>
              <a:rPr lang="en-US" altLang="zh-TW" dirty="0" err="1"/>
              <a:t>fuzz_ctrl.ControlSystemSimulation</a:t>
            </a:r>
            <a:r>
              <a:rPr lang="zh-TW" altLang="en-US" dirty="0"/>
              <a:t>函式得出模型</a:t>
            </a:r>
            <a:endParaRPr lang="en-US" altLang="zh-TW" dirty="0"/>
          </a:p>
          <a:p>
            <a:r>
              <a:rPr lang="zh-TW" altLang="en-US" dirty="0"/>
              <a:t>我們總共做了十三種屬性之</a:t>
            </a:r>
            <a:r>
              <a:rPr lang="en-US" altLang="zh-TW" dirty="0"/>
              <a:t>fuzzy system simulation</a:t>
            </a:r>
          </a:p>
          <a:p>
            <a:r>
              <a:rPr lang="zh-TW" altLang="en-US" dirty="0"/>
              <a:t>在三個大類別分別經過</a:t>
            </a:r>
            <a:r>
              <a:rPr lang="en-US" altLang="zh-TW" dirty="0"/>
              <a:t>fuzzy system</a:t>
            </a:r>
            <a:r>
              <a:rPr lang="zh-TW" altLang="en-US" dirty="0"/>
              <a:t>函數求解後</a:t>
            </a:r>
            <a:r>
              <a:rPr lang="en-US" altLang="zh-TW" dirty="0"/>
              <a:t>defuzzification</a:t>
            </a:r>
          </a:p>
          <a:p>
            <a:r>
              <a:rPr lang="zh-TW" altLang="en-US" dirty="0"/>
              <a:t>所得三個分數</a:t>
            </a:r>
            <a:r>
              <a:rPr lang="en-US" altLang="zh-TW" dirty="0"/>
              <a:t>(</a:t>
            </a:r>
            <a:r>
              <a:rPr lang="zh-TW" altLang="en-US" dirty="0"/>
              <a:t>範圍</a:t>
            </a:r>
            <a:r>
              <a:rPr lang="en-US" altLang="zh-TW" dirty="0"/>
              <a:t>0~100)</a:t>
            </a:r>
            <a:r>
              <a:rPr lang="zh-TW" altLang="en-US" dirty="0"/>
              <a:t>會取加總平均，便得到最終推薦分數</a:t>
            </a:r>
          </a:p>
        </p:txBody>
      </p:sp>
    </p:spTree>
    <p:extLst>
      <p:ext uri="{BB962C8B-B14F-4D97-AF65-F5344CB8AC3E}">
        <p14:creationId xmlns:p14="http://schemas.microsoft.com/office/powerpoint/2010/main" val="3686064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3A240-B373-4E32-959E-8C0E102C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CA3BB-287E-4439-B81B-9E075AD11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955" y="1524000"/>
            <a:ext cx="9134391" cy="5181600"/>
          </a:xfrm>
        </p:spPr>
        <p:txBody>
          <a:bodyPr>
            <a:normAutofit lnSpcReduction="10000"/>
          </a:bodyPr>
          <a:lstStyle/>
          <a:p>
            <a:r>
              <a:rPr lang="zh-TW" altLang="en-US" dirty="0"/>
              <a:t>我們直接用例子來說明</a:t>
            </a:r>
            <a:endParaRPr lang="en-US" altLang="zh-TW" dirty="0"/>
          </a:p>
          <a:p>
            <a:r>
              <a:rPr lang="zh-TW" altLang="en-US" dirty="0"/>
              <a:t>假設今天我想吃</a:t>
            </a:r>
            <a:r>
              <a:rPr lang="en-US" altLang="zh-TW" dirty="0"/>
              <a:t>:</a:t>
            </a:r>
            <a:r>
              <a:rPr lang="zh-TW" altLang="en-US" dirty="0"/>
              <a:t> 豬肉石鍋拌飯</a:t>
            </a:r>
            <a:r>
              <a:rPr lang="en-US" altLang="zh-TW" dirty="0"/>
              <a:t>(</a:t>
            </a:r>
            <a:r>
              <a:rPr lang="zh-TW" alt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韓式</a:t>
            </a:r>
            <a:r>
              <a:rPr lang="en-US" altLang="zh-TW" dirty="0"/>
              <a:t>/</a:t>
            </a:r>
            <a:r>
              <a:rPr lang="zh-TW" alt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肉</a:t>
            </a:r>
            <a:r>
              <a:rPr lang="en-US" altLang="zh-TW" dirty="0"/>
              <a:t>/</a:t>
            </a:r>
            <a:r>
              <a:rPr lang="zh-TW" altLang="en-US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辣</a:t>
            </a:r>
            <a:r>
              <a:rPr lang="en-US" altLang="zh-TW" dirty="0"/>
              <a:t>)</a:t>
            </a:r>
            <a:br>
              <a:rPr lang="en-US" altLang="zh-TW" dirty="0"/>
            </a:br>
            <a:r>
              <a:rPr lang="zh-TW" altLang="en-US" dirty="0"/>
              <a:t>心情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8</a:t>
            </a:r>
            <a:r>
              <a:rPr lang="zh-TW" altLang="en-US" dirty="0"/>
              <a:t>分</a:t>
            </a:r>
            <a:r>
              <a:rPr lang="en-US" altLang="zh-TW" dirty="0"/>
              <a:t>(</a:t>
            </a:r>
            <a:r>
              <a:rPr lang="zh-TW" altLang="en-US" dirty="0"/>
              <a:t>不錯</a:t>
            </a:r>
            <a:r>
              <a:rPr lang="en-US" altLang="zh-TW" dirty="0"/>
              <a:t>)</a:t>
            </a:r>
            <a:br>
              <a:rPr lang="en-US" altLang="zh-TW" dirty="0"/>
            </a:br>
            <a:r>
              <a:rPr lang="zh-TW" altLang="en-US" dirty="0"/>
              <a:t>餓度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7</a:t>
            </a:r>
            <a:r>
              <a:rPr lang="zh-TW" altLang="en-US" dirty="0"/>
              <a:t>分</a:t>
            </a:r>
            <a:r>
              <a:rPr lang="en-US" altLang="zh-TW" dirty="0"/>
              <a:t>(</a:t>
            </a:r>
            <a:r>
              <a:rPr lang="zh-TW" altLang="en-US" dirty="0"/>
              <a:t>有點餓</a:t>
            </a:r>
            <a:r>
              <a:rPr lang="en-US" altLang="zh-TW" dirty="0"/>
              <a:t>)</a:t>
            </a:r>
            <a:br>
              <a:rPr lang="en-US" altLang="zh-TW" dirty="0"/>
            </a:br>
            <a:r>
              <a:rPr lang="zh-TW" altLang="en-US" dirty="0"/>
              <a:t>狀態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4</a:t>
            </a:r>
            <a:r>
              <a:rPr lang="zh-TW" altLang="en-US" dirty="0"/>
              <a:t>分</a:t>
            </a:r>
            <a:r>
              <a:rPr lang="en-US" altLang="zh-TW" dirty="0"/>
              <a:t>(</a:t>
            </a:r>
            <a:r>
              <a:rPr lang="zh-TW" altLang="en-US" dirty="0"/>
              <a:t>稍微差了點</a:t>
            </a:r>
            <a:r>
              <a:rPr lang="en-US" altLang="zh-TW" dirty="0"/>
              <a:t>)</a:t>
            </a:r>
            <a:br>
              <a:rPr lang="en-US" altLang="zh-TW" dirty="0"/>
            </a:br>
            <a:r>
              <a:rPr lang="zh-TW" altLang="en-US" dirty="0"/>
              <a:t>氣溫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27</a:t>
            </a:r>
            <a:r>
              <a:rPr lang="zh-TW" altLang="en-US" dirty="0"/>
              <a:t>℃</a:t>
            </a:r>
            <a:br>
              <a:rPr lang="en-US" altLang="zh-TW" dirty="0"/>
            </a:br>
            <a:r>
              <a:rPr lang="zh-TW" altLang="en-US" dirty="0"/>
              <a:t>濕度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87</a:t>
            </a:r>
            <a:r>
              <a:rPr lang="en-US" altLang="zh-TW" dirty="0"/>
              <a:t>%</a:t>
            </a:r>
          </a:p>
          <a:p>
            <a:r>
              <a:rPr lang="en-US" altLang="zh-TW" dirty="0"/>
              <a:t>Menu </a:t>
            </a:r>
            <a:r>
              <a:rPr lang="en-US" altLang="zh-TW" dirty="0" err="1"/>
              <a:t>selecter</a:t>
            </a:r>
            <a:r>
              <a:rPr lang="zh-TW" altLang="en-US" dirty="0"/>
              <a:t>給我的推薦分數是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>
                <a:solidFill>
                  <a:schemeClr val="tx2">
                    <a:lumMod val="90000"/>
                  </a:schemeClr>
                </a:solidFill>
              </a:rPr>
              <a:t>66.27810513447888</a:t>
            </a:r>
            <a:br>
              <a:rPr lang="en-US" altLang="zh-TW" dirty="0">
                <a:solidFill>
                  <a:schemeClr val="tx2">
                    <a:lumMod val="90000"/>
                  </a:schemeClr>
                </a:solidFill>
              </a:rPr>
            </a:br>
            <a:r>
              <a:rPr lang="zh-TW" altLang="en-US" dirty="0"/>
              <a:t>算是一個相當不錯的分數，可以吃</a:t>
            </a:r>
            <a:r>
              <a:rPr lang="en-US" altLang="zh-TW" dirty="0"/>
              <a:t>~</a:t>
            </a:r>
            <a:endParaRPr lang="en-US" dirty="0">
              <a:solidFill>
                <a:schemeClr val="tx2">
                  <a:lumMod val="90000"/>
                </a:schemeClr>
              </a:solidFill>
            </a:endParaRPr>
          </a:p>
          <a:p>
            <a:endParaRPr lang="en-US" dirty="0"/>
          </a:p>
        </p:txBody>
      </p:sp>
      <p:pic>
        <p:nvPicPr>
          <p:cNvPr id="1026" name="Picture 2" descr="中部石鍋拌飯】鍋巴控看這，中部超人氣石鍋拌飯精選| LINE 熱點">
            <a:extLst>
              <a:ext uri="{FF2B5EF4-FFF2-40B4-BE49-F238E27FC236}">
                <a16:creationId xmlns:a16="http://schemas.microsoft.com/office/drawing/2014/main" id="{5C0A0C54-36BC-4CCB-91E7-DAD5E78D88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412" y="2362200"/>
            <a:ext cx="4575552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138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3A240-B373-4E32-959E-8C0E102C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References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CA3BB-287E-4439-B81B-9E075AD11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u="sng" dirty="0" err="1"/>
              <a:t>SciKit</a:t>
            </a:r>
            <a:r>
              <a:rPr lang="en-US" u="sng" dirty="0"/>
              <a:t>-Fuzzy — </a:t>
            </a:r>
            <a:r>
              <a:rPr lang="en-US" u="sng" dirty="0" err="1"/>
              <a:t>skfuzzy</a:t>
            </a:r>
            <a:r>
              <a:rPr lang="en-US" u="sng" dirty="0"/>
              <a:t> v0.2 docs (pythonhosted.org)</a:t>
            </a:r>
            <a:r>
              <a:rPr lang="en-US" dirty="0"/>
              <a:t> </a:t>
            </a:r>
          </a:p>
          <a:p>
            <a:r>
              <a:rPr lang="en-US" u="sng" dirty="0"/>
              <a:t>Build and release an iOS app | Flutter</a:t>
            </a:r>
            <a:r>
              <a:rPr lang="en-US" dirty="0"/>
              <a:t> </a:t>
            </a:r>
          </a:p>
          <a:p>
            <a:r>
              <a:rPr lang="en-US" u="sng" dirty="0" err="1"/>
              <a:t>chaquopy</a:t>
            </a:r>
            <a:r>
              <a:rPr lang="en-US" u="sng" dirty="0"/>
              <a:t> | Flutter Package (</a:t>
            </a:r>
            <a:r>
              <a:rPr lang="en-US" u="sng" dirty="0" err="1"/>
              <a:t>pub.dev</a:t>
            </a:r>
            <a:r>
              <a:rPr lang="en-US" u="sng" dirty="0"/>
              <a:t>)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5331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3A240-B373-4E32-959E-8C0E102C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CA3BB-287E-4439-B81B-9E075AD11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Fuzzy Logic Project Proposal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Topic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Problem to solve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Material and Methods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Results</a:t>
            </a:r>
          </a:p>
          <a:p>
            <a:pPr>
              <a:lnSpc>
                <a:spcPct val="120000"/>
              </a:lnSpc>
            </a:pPr>
            <a:r>
              <a:rPr lang="en-US" dirty="0"/>
              <a:t>Q&amp;A</a:t>
            </a:r>
          </a:p>
          <a:p>
            <a:pPr>
              <a:lnSpc>
                <a:spcPct val="120000"/>
              </a:lnSpc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2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72E5EA5B-7DC4-41A7-9D10-52F6008911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1" y="1828800"/>
            <a:ext cx="9144001" cy="2514600"/>
          </a:xfrm>
        </p:spPr>
        <p:txBody>
          <a:bodyPr>
            <a:normAutofit/>
          </a:bodyPr>
          <a:lstStyle/>
          <a:p>
            <a:pPr algn="ctr"/>
            <a:r>
              <a:rPr lang="en-US" altLang="zh-TW" sz="10700" dirty="0">
                <a:latin typeface="Blackadder ITC" panose="04020505051007020D02" pitchFamily="82" charset="0"/>
              </a:rPr>
              <a:t>Thank you</a:t>
            </a:r>
            <a:endParaRPr lang="zh-TW" altLang="en-US" dirty="0">
              <a:latin typeface="Blackadder ITC" panose="04020505051007020D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924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3A240-B373-4E32-959E-8C0E102C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Fuzzy Project Topic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CA3BB-287E-4439-B81B-9E075AD11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Fuzzy Menu Selector</a:t>
            </a:r>
          </a:p>
          <a:p>
            <a:endParaRPr lang="en-US" dirty="0"/>
          </a:p>
        </p:txBody>
      </p:sp>
      <p:pic>
        <p:nvPicPr>
          <p:cNvPr id="1026" name="Picture 2" descr="https://obs.line-scdn.net/0hTswNbEzvC1xKNyBmEQ90C3BhCDN5WxhfLgFaQxVZVWgyAxkOcVYTMmk_B2pvDkwCJAREOG03EG03D0QMI1UT/w644">
            <a:extLst>
              <a:ext uri="{FF2B5EF4-FFF2-40B4-BE49-F238E27FC236}">
                <a16:creationId xmlns:a16="http://schemas.microsoft.com/office/drawing/2014/main" id="{300D2B68-03F9-449F-8173-40EA27E039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362" y="2177547"/>
            <a:ext cx="6134100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32C9C6-8C64-4FD2-A710-9883AFB00C09}"/>
              </a:ext>
            </a:extLst>
          </p:cNvPr>
          <p:cNvSpPr txBox="1"/>
          <p:nvPr/>
        </p:nvSpPr>
        <p:spPr>
          <a:xfrm>
            <a:off x="3926222" y="6366461"/>
            <a:ext cx="433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https://today.line.me/hk/v2/article/PMDjQV</a:t>
            </a:r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99ED3AE7-1CA8-444E-9547-8C8F48E055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0473" y="1828800"/>
            <a:ext cx="2321169" cy="50292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22197FA3-95E8-4268-B775-4FC5B36437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42859"/>
            <a:ext cx="2176219" cy="471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78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3A240-B373-4E32-959E-8C0E102C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Aim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CA3BB-287E-4439-B81B-9E075AD11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你是否也常常面對琳琅滿目的菜單躑躅不前，不知道如何選擇？「選擇障礙」是否常常讓你在飲料店的櫃檯前猶豫不決，或者每次都成為飯局裡最後一個點餐的人？有太多想點的餐點，但又不想用骰子隨機決定嗎？我們決定設計一款操作簡單的</a:t>
            </a:r>
            <a:r>
              <a:rPr lang="en-US" altLang="zh-TW" dirty="0"/>
              <a:t>APP</a:t>
            </a:r>
            <a:r>
              <a:rPr lang="zh-TW" altLang="en-US" dirty="0"/>
              <a:t>，透過模糊理論，幫助使用者克服「選擇障礙」。</a:t>
            </a:r>
            <a:endParaRPr lang="en-US" altLang="zh-TW" dirty="0"/>
          </a:p>
          <a:p>
            <a:r>
              <a:rPr lang="zh-TW" altLang="en-US" dirty="0"/>
              <a:t>畢竟我實在不想再在菜單頁面停留半小時以上了</a:t>
            </a:r>
            <a:r>
              <a:rPr lang="en-US" altLang="zh-TW" dirty="0"/>
              <a:t>~~~</a:t>
            </a:r>
            <a:endParaRPr lang="en-US" dirty="0"/>
          </a:p>
        </p:txBody>
      </p:sp>
      <p:pic>
        <p:nvPicPr>
          <p:cNvPr id="4098" name="Picture 2" descr="https://cdn-icons.flaticon.com/png/512/1079/premium/1079074.png?token=exp=1652931306~hmac=5af7e9f984478b8b208249ff313f3437">
            <a:extLst>
              <a:ext uri="{FF2B5EF4-FFF2-40B4-BE49-F238E27FC236}">
                <a16:creationId xmlns:a16="http://schemas.microsoft.com/office/drawing/2014/main" id="{8DD716A5-BAED-4CC5-BF5C-FE2DA90636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064" y="4033837"/>
            <a:ext cx="2362349" cy="236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1191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3A240-B373-4E32-959E-8C0E102C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CA3BB-287E-4439-B81B-9E075AD11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首先，</a:t>
            </a:r>
            <a:r>
              <a:rPr lang="en-US" altLang="zh-TW" dirty="0"/>
              <a:t>APP</a:t>
            </a:r>
            <a:r>
              <a:rPr lang="zh-TW" altLang="en-US" dirty="0"/>
              <a:t>的前端將分為三個部分，第一步驟是讓使用者挑選幾個「候選餐點」，也就是使用者在其中搖擺不定的幾個餐點，同時使用者必須為這幾個餐點設定基本的屬性，例如該餐點是飯或麵、是哪國料理、口味是甜、鹹或酸、辣。接著使用者須回答幾個關於自己當下的問題，例如飢餓的程度、心情愉悅的程度、</a:t>
            </a:r>
            <a:r>
              <a:rPr lang="en-US" altLang="zh-TW" dirty="0"/>
              <a:t>budget</a:t>
            </a:r>
            <a:r>
              <a:rPr lang="zh-TW" altLang="en-US" dirty="0"/>
              <a:t>，同時</a:t>
            </a:r>
            <a:r>
              <a:rPr lang="en-US" altLang="zh-TW" dirty="0"/>
              <a:t>APP</a:t>
            </a:r>
            <a:r>
              <a:rPr lang="zh-TW" altLang="en-US" dirty="0"/>
              <a:t>也會自動擷取天氣資料等，推論出適合的餐點屬性。最後在幾個候選食物中挑出最符合此屬性的餐點。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888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CA3BB-287E-4439-B81B-9E075AD11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我們預計使用</a:t>
            </a:r>
            <a:r>
              <a:rPr lang="en-US" altLang="zh-TW" dirty="0"/>
              <a:t>Flutter</a:t>
            </a:r>
            <a:r>
              <a:rPr lang="zh-TW" altLang="en-US" dirty="0"/>
              <a:t>架構來撰寫</a:t>
            </a:r>
            <a:r>
              <a:rPr lang="en-US" altLang="zh-TW" dirty="0"/>
              <a:t>APP</a:t>
            </a:r>
            <a:r>
              <a:rPr lang="zh-TW" altLang="en-US" dirty="0"/>
              <a:t>。該架構容易撰寫，且可以輕易地部屬至不同平台。至於</a:t>
            </a:r>
            <a:r>
              <a:rPr lang="en-US" altLang="zh-TW" dirty="0"/>
              <a:t>APP</a:t>
            </a:r>
            <a:r>
              <a:rPr lang="zh-TW" altLang="en-US" dirty="0"/>
              <a:t>的後端部分，將採用課堂上的</a:t>
            </a:r>
            <a:r>
              <a:rPr lang="en-US" altLang="zh-TW" dirty="0" err="1"/>
              <a:t>scikit</a:t>
            </a:r>
            <a:r>
              <a:rPr lang="en-US" altLang="zh-TW" dirty="0"/>
              <a:t>-fuzzy</a:t>
            </a:r>
            <a:r>
              <a:rPr lang="zh-TW" altLang="en-US" dirty="0"/>
              <a:t>套件，作為決定餐點的主要核心。我們將依據我們設計給使用者的幾個個人問題與天氣資訊，設計數個</a:t>
            </a:r>
            <a:r>
              <a:rPr lang="en-US" altLang="zh-TW" dirty="0"/>
              <a:t>membership function</a:t>
            </a:r>
            <a:r>
              <a:rPr lang="zh-TW" altLang="en-US" dirty="0"/>
              <a:t>，並透過</a:t>
            </a:r>
            <a:r>
              <a:rPr lang="en-US" altLang="zh-TW" dirty="0"/>
              <a:t>fuzzy rules</a:t>
            </a:r>
            <a:r>
              <a:rPr lang="zh-TW" altLang="en-US" dirty="0"/>
              <a:t>推論出較合適的餐點屬性，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670EADC-2E4E-4182-A921-186C302CF0FE}"/>
              </a:ext>
            </a:extLst>
          </p:cNvPr>
          <p:cNvSpPr/>
          <p:nvPr/>
        </p:nvSpPr>
        <p:spPr>
          <a:xfrm>
            <a:off x="2208212" y="4648200"/>
            <a:ext cx="7772400" cy="19050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slope"/>
          </a:sp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93A240-B373-4E32-959E-8C0E102C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</a:t>
            </a:r>
          </a:p>
        </p:txBody>
      </p:sp>
      <p:pic>
        <p:nvPicPr>
          <p:cNvPr id="5122" name="Picture 2" descr="https://www.linuxadictos.com/wp-content/uploads/FLutter-1.png">
            <a:extLst>
              <a:ext uri="{FF2B5EF4-FFF2-40B4-BE49-F238E27FC236}">
                <a16:creationId xmlns:a16="http://schemas.microsoft.com/office/drawing/2014/main" id="{68670640-12EC-4DF3-8924-9E3CC5273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3077" l="4417" r="94250">
                        <a14:foregroundMark x1="9500" y1="37179" x2="9500" y2="37179"/>
                        <a14:foregroundMark x1="9083" y1="74872" x2="9083" y2="74872"/>
                        <a14:foregroundMark x1="11083" y1="90000" x2="11083" y2="90000"/>
                        <a14:foregroundMark x1="89667" y1="67436" x2="89667" y2="67436"/>
                        <a14:foregroundMark x1="86833" y1="41538" x2="86833" y2="41538"/>
                        <a14:foregroundMark x1="86083" y1="77179" x2="86083" y2="77179"/>
                        <a14:foregroundMark x1="91000" y1="61538" x2="91000" y2="61538"/>
                        <a14:foregroundMark x1="94333" y1="67436" x2="94333" y2="67436"/>
                        <a14:foregroundMark x1="4417" y1="58974" x2="4417" y2="58974"/>
                        <a14:foregroundMark x1="87667" y1="93077" x2="87667" y2="93077"/>
                        <a14:foregroundMark x1="24667" y1="57949" x2="24667" y2="57949"/>
                        <a14:foregroundMark x1="33500" y1="61538" x2="33500" y2="61538"/>
                        <a14:foregroundMark x1="42417" y1="77949" x2="42417" y2="77949"/>
                        <a14:foregroundMark x1="47500" y1="60769" x2="47500" y2="60769"/>
                        <a14:foregroundMark x1="52583" y1="61538" x2="52583" y2="61538"/>
                        <a14:foregroundMark x1="63833" y1="70000" x2="63833" y2="70000"/>
                        <a14:foregroundMark x1="68333" y1="63846" x2="68333" y2="638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105" y="5088254"/>
            <a:ext cx="4038601" cy="1312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upload.wikimedia.org/wikipedia/commons/thumb/0/05/Scikit_learn_logo_small.svg/800px-Scikit_learn_logo_small.svg.png">
            <a:extLst>
              <a:ext uri="{FF2B5EF4-FFF2-40B4-BE49-F238E27FC236}">
                <a16:creationId xmlns:a16="http://schemas.microsoft.com/office/drawing/2014/main" id="{0DF1B87E-90F4-4B7D-A6B2-DF236019B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5412" y="4922901"/>
            <a:ext cx="2743199" cy="1477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244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8F90FC6E-21C7-4F02-A5AE-162626F56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2411" y="2743200"/>
            <a:ext cx="9144001" cy="1371600"/>
          </a:xfrm>
        </p:spPr>
        <p:txBody>
          <a:bodyPr>
            <a:normAutofit/>
          </a:bodyPr>
          <a:lstStyle/>
          <a:p>
            <a:pPr algn="ctr"/>
            <a:r>
              <a:rPr lang="en-US" altLang="zh-TW" sz="7200" dirty="0">
                <a:latin typeface="Algerian" panose="04020705040A02060702" pitchFamily="82" charset="0"/>
              </a:rPr>
              <a:t>Backend Part</a:t>
            </a:r>
            <a:endParaRPr lang="zh-TW" altLang="en-US" sz="7200" dirty="0"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74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3A240-B373-4E32-959E-8C0E102C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CA3BB-287E-4439-B81B-9E075AD11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由於前端架構已確立，我們希望能先進行</a:t>
            </a:r>
            <a:r>
              <a:rPr lang="en-US" altLang="zh-TW" dirty="0"/>
              <a:t>UI</a:t>
            </a:r>
            <a:r>
              <a:rPr lang="zh-TW" altLang="en-US" dirty="0"/>
              <a:t>的設計與開發</a:t>
            </a:r>
            <a:endParaRPr lang="en-US" altLang="zh-TW" dirty="0"/>
          </a:p>
          <a:p>
            <a:r>
              <a:rPr lang="zh-TW" altLang="en-US" dirty="0"/>
              <a:t>同時，後端的開發分為以下步驟：</a:t>
            </a:r>
            <a:endParaRPr lang="en-US" altLang="zh-TW" dirty="0"/>
          </a:p>
          <a:p>
            <a:pPr lvl="1"/>
            <a:r>
              <a:rPr lang="zh-TW" altLang="en-US" dirty="0"/>
              <a:t>確立可供選擇的餐點屬性，此屬性將決定最終可能的</a:t>
            </a:r>
            <a:r>
              <a:rPr lang="en-US" altLang="zh-TW" dirty="0"/>
              <a:t>output</a:t>
            </a:r>
            <a:r>
              <a:rPr lang="zh-TW" altLang="en-US" dirty="0"/>
              <a:t>餐點</a:t>
            </a:r>
            <a:endParaRPr lang="en-US" altLang="zh-TW" dirty="0"/>
          </a:p>
          <a:p>
            <a:pPr lvl="1"/>
            <a:r>
              <a:rPr lang="zh-TW" altLang="en-US" dirty="0"/>
              <a:t>決定要問使用者的問題，此為</a:t>
            </a:r>
            <a:r>
              <a:rPr lang="en-US" altLang="zh-TW" dirty="0"/>
              <a:t>fuzzy</a:t>
            </a:r>
            <a:r>
              <a:rPr lang="zh-TW" altLang="en-US" dirty="0"/>
              <a:t>的</a:t>
            </a:r>
            <a:r>
              <a:rPr lang="en-US" altLang="zh-TW" dirty="0"/>
              <a:t>input</a:t>
            </a:r>
          </a:p>
          <a:p>
            <a:pPr lvl="1"/>
            <a:r>
              <a:rPr lang="zh-TW" altLang="en-US" dirty="0"/>
              <a:t>設定</a:t>
            </a:r>
            <a:r>
              <a:rPr lang="en-US" altLang="zh-TW" dirty="0"/>
              <a:t>fuzzy rules</a:t>
            </a:r>
            <a:r>
              <a:rPr lang="zh-TW" altLang="en-US" dirty="0"/>
              <a:t>與</a:t>
            </a:r>
            <a:r>
              <a:rPr lang="en-US" altLang="zh-TW" dirty="0"/>
              <a:t>membership function</a:t>
            </a:r>
          </a:p>
          <a:p>
            <a:pPr lvl="1"/>
            <a:r>
              <a:rPr lang="zh-TW" altLang="en-US" dirty="0"/>
              <a:t>將上述後端與前端對接</a:t>
            </a:r>
            <a:endParaRPr lang="en-US" altLang="zh-TW" dirty="0"/>
          </a:p>
          <a:p>
            <a:pPr lvl="1"/>
            <a:r>
              <a:rPr lang="zh-TW" altLang="en-US" dirty="0"/>
              <a:t>大量的測試，以優化</a:t>
            </a:r>
            <a:r>
              <a:rPr lang="en-US" altLang="zh-TW" dirty="0"/>
              <a:t>fuzzy rules</a:t>
            </a:r>
            <a:r>
              <a:rPr lang="zh-TW" altLang="en-US" dirty="0"/>
              <a:t>與</a:t>
            </a:r>
            <a:r>
              <a:rPr lang="en-US" altLang="zh-TW" dirty="0"/>
              <a:t>membership function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091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3A240-B373-4E32-959E-8C0E102CC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Characteristics of Meals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CA3BB-287E-4439-B81B-9E075AD112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8012" y="1447801"/>
            <a:ext cx="9134391" cy="5105400"/>
          </a:xfrm>
        </p:spPr>
        <p:txBody>
          <a:bodyPr>
            <a:normAutofit/>
          </a:bodyPr>
          <a:lstStyle/>
          <a:p>
            <a:pPr lvl="1"/>
            <a:r>
              <a:rPr lang="en-US" sz="2800" dirty="0"/>
              <a:t>1.</a:t>
            </a:r>
            <a:r>
              <a:rPr lang="zh-TW" altLang="en-US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類型</a:t>
            </a:r>
            <a:r>
              <a:rPr lang="en-US" altLang="zh-TW" sz="2800" dirty="0"/>
              <a:t>:</a:t>
            </a:r>
            <a:r>
              <a:rPr lang="zh-TW" altLang="en-US" sz="2800" dirty="0"/>
              <a:t> 日式</a:t>
            </a:r>
            <a:r>
              <a:rPr lang="en-US" altLang="zh-TW" sz="2800" dirty="0"/>
              <a:t>/</a:t>
            </a:r>
            <a:r>
              <a:rPr lang="zh-TW" altLang="en-US" sz="2800" dirty="0"/>
              <a:t>韓式</a:t>
            </a:r>
            <a:r>
              <a:rPr lang="en-US" altLang="zh-TW" sz="2800" dirty="0"/>
              <a:t>/</a:t>
            </a:r>
            <a:r>
              <a:rPr lang="zh-TW" altLang="en-US" sz="2800" dirty="0"/>
              <a:t>西式</a:t>
            </a:r>
            <a:r>
              <a:rPr lang="en-US" altLang="zh-TW" sz="2800" dirty="0"/>
              <a:t>/</a:t>
            </a:r>
            <a:r>
              <a:rPr lang="zh-TW" altLang="en-US" sz="2800" dirty="0"/>
              <a:t>中式</a:t>
            </a:r>
            <a:r>
              <a:rPr lang="en-US" altLang="zh-TW" sz="2800" dirty="0"/>
              <a:t>/</a:t>
            </a:r>
            <a:r>
              <a:rPr lang="zh-TW" altLang="en-US" sz="2800" dirty="0"/>
              <a:t>泰式</a:t>
            </a:r>
            <a:r>
              <a:rPr lang="en-US" altLang="zh-TW" sz="2800" dirty="0"/>
              <a:t>/</a:t>
            </a:r>
            <a:r>
              <a:rPr lang="zh-TW" altLang="en-US" sz="2800" dirty="0"/>
              <a:t>速食</a:t>
            </a:r>
            <a:endParaRPr lang="en-US" altLang="zh-TW" sz="2800" dirty="0"/>
          </a:p>
          <a:p>
            <a:pPr lvl="1"/>
            <a:r>
              <a:rPr lang="en-US" altLang="zh-TW" sz="2800" dirty="0"/>
              <a:t>2.</a:t>
            </a:r>
            <a:r>
              <a:rPr lang="zh-TW" altLang="en-US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主食</a:t>
            </a:r>
            <a:r>
              <a:rPr lang="en-US" altLang="zh-TW" sz="2800" dirty="0"/>
              <a:t>:</a:t>
            </a:r>
            <a:r>
              <a:rPr lang="zh-TW" altLang="en-US" sz="2800" dirty="0"/>
              <a:t> 肉</a:t>
            </a:r>
            <a:r>
              <a:rPr lang="en-US" altLang="zh-TW" sz="2800" dirty="0"/>
              <a:t>/</a:t>
            </a:r>
            <a:r>
              <a:rPr lang="zh-TW" altLang="en-US" sz="2800" dirty="0"/>
              <a:t>海鮮</a:t>
            </a:r>
            <a:r>
              <a:rPr lang="en-US" altLang="zh-TW" sz="2800" dirty="0"/>
              <a:t>/</a:t>
            </a:r>
            <a:r>
              <a:rPr lang="zh-TW" altLang="en-US" sz="2800" dirty="0"/>
              <a:t>蔬菜</a:t>
            </a:r>
            <a:endParaRPr lang="en-US" altLang="zh-TW" sz="2800" dirty="0"/>
          </a:p>
          <a:p>
            <a:pPr lvl="1"/>
            <a:r>
              <a:rPr lang="en-US" altLang="zh-TW" sz="2800" dirty="0"/>
              <a:t>3.</a:t>
            </a:r>
            <a:r>
              <a:rPr lang="zh-TW" altLang="en-US" sz="28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口味</a:t>
            </a:r>
            <a:r>
              <a:rPr lang="en-US" altLang="zh-TW" sz="2800" dirty="0"/>
              <a:t>:</a:t>
            </a:r>
            <a:r>
              <a:rPr lang="zh-TW" altLang="en-US" sz="2800" dirty="0"/>
              <a:t> 酸</a:t>
            </a:r>
            <a:r>
              <a:rPr lang="en-US" altLang="zh-TW" sz="2800" dirty="0"/>
              <a:t>/</a:t>
            </a:r>
            <a:r>
              <a:rPr lang="zh-TW" altLang="en-US" sz="2800" dirty="0"/>
              <a:t>甜</a:t>
            </a:r>
            <a:r>
              <a:rPr lang="en-US" altLang="zh-TW" sz="2800" dirty="0"/>
              <a:t>/</a:t>
            </a:r>
            <a:r>
              <a:rPr lang="zh-TW" altLang="en-US" sz="2800" dirty="0"/>
              <a:t>辣</a:t>
            </a:r>
            <a:r>
              <a:rPr lang="en-US" altLang="zh-TW" sz="2800" dirty="0"/>
              <a:t>/</a:t>
            </a:r>
            <a:r>
              <a:rPr lang="zh-TW" altLang="en-US" sz="2800" dirty="0"/>
              <a:t>油膩</a:t>
            </a:r>
            <a:endParaRPr lang="en-US" altLang="zh-TW" sz="2800" dirty="0"/>
          </a:p>
          <a:p>
            <a:pPr marL="231775" lvl="1" indent="0">
              <a:buNone/>
            </a:pPr>
            <a:r>
              <a:rPr lang="zh-TW" altLang="en-US" sz="2800" dirty="0"/>
              <a:t>共三個大類別，十三種屬性</a:t>
            </a:r>
            <a:endParaRPr lang="en-US" altLang="zh-TW" sz="2800" dirty="0"/>
          </a:p>
          <a:p>
            <a:pPr marL="231775" lvl="1" indent="0">
              <a:buNone/>
            </a:pPr>
            <a:r>
              <a:rPr lang="en-US" altLang="zh-TW" sz="2800" dirty="0"/>
              <a:t>Ex. </a:t>
            </a:r>
            <a:r>
              <a:rPr lang="zh-TW" altLang="en-US" sz="2800" dirty="0"/>
              <a:t>炸豬排丼</a:t>
            </a:r>
            <a:r>
              <a:rPr lang="en-US" altLang="zh-TW" sz="2800" dirty="0"/>
              <a:t>(</a:t>
            </a:r>
            <a:r>
              <a:rPr lang="zh-TW" altLang="en-US" sz="2800" dirty="0"/>
              <a:t>日式</a:t>
            </a:r>
            <a:r>
              <a:rPr lang="en-US" altLang="zh-TW" sz="2800" dirty="0"/>
              <a:t>/</a:t>
            </a:r>
            <a:r>
              <a:rPr lang="zh-TW" altLang="en-US" sz="2800" dirty="0"/>
              <a:t>肉</a:t>
            </a:r>
            <a:r>
              <a:rPr lang="en-US" altLang="zh-TW" sz="2800" dirty="0"/>
              <a:t>/</a:t>
            </a:r>
            <a:r>
              <a:rPr lang="zh-TW" altLang="en-US" sz="2800" dirty="0"/>
              <a:t>油膩</a:t>
            </a:r>
            <a:r>
              <a:rPr lang="en-US" altLang="zh-TW" sz="2800" dirty="0"/>
              <a:t>)</a:t>
            </a:r>
            <a:r>
              <a:rPr lang="zh-TW" altLang="en-US" sz="2800" dirty="0"/>
              <a:t> </a:t>
            </a:r>
            <a:endParaRPr lang="en-US" altLang="zh-TW" sz="2800" dirty="0"/>
          </a:p>
          <a:p>
            <a:pPr marL="719138" lvl="1" indent="0">
              <a:buNone/>
            </a:pPr>
            <a:r>
              <a:rPr lang="zh-TW" altLang="en-US" sz="2800" dirty="0"/>
              <a:t>檸檬魚</a:t>
            </a:r>
            <a:r>
              <a:rPr lang="en-US" altLang="zh-TW" sz="2800" dirty="0"/>
              <a:t>(</a:t>
            </a:r>
            <a:r>
              <a:rPr lang="zh-TW" altLang="en-US" sz="2800" dirty="0"/>
              <a:t>泰式</a:t>
            </a:r>
            <a:r>
              <a:rPr lang="en-US" altLang="zh-TW" sz="2800" dirty="0"/>
              <a:t>/</a:t>
            </a:r>
            <a:r>
              <a:rPr lang="zh-TW" altLang="en-US" sz="2800" dirty="0"/>
              <a:t>海鮮</a:t>
            </a:r>
            <a:r>
              <a:rPr lang="en-US" altLang="zh-TW" sz="2800" dirty="0"/>
              <a:t>/</a:t>
            </a:r>
            <a:r>
              <a:rPr lang="zh-TW" altLang="en-US" sz="2800" dirty="0"/>
              <a:t>酸</a:t>
            </a:r>
            <a:r>
              <a:rPr lang="en-US" altLang="zh-TW" sz="2800" dirty="0"/>
              <a:t>)</a:t>
            </a:r>
          </a:p>
        </p:txBody>
      </p:sp>
      <p:pic>
        <p:nvPicPr>
          <p:cNvPr id="1028" name="Picture 4" descr="豬排丼【深夜食堂x鮮食家】 by 男人廚房1+1 - 愛料理">
            <a:extLst>
              <a:ext uri="{FF2B5EF4-FFF2-40B4-BE49-F238E27FC236}">
                <a16:creationId xmlns:a16="http://schemas.microsoft.com/office/drawing/2014/main" id="{D2454716-7650-4634-84D9-89023F422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756" y="2133600"/>
            <a:ext cx="4343402" cy="2895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泰亞迷酸甜清爽泰式檸檬魚5條組(180g/條) | Yahoo奇摩購物中心">
            <a:extLst>
              <a:ext uri="{FF2B5EF4-FFF2-40B4-BE49-F238E27FC236}">
                <a16:creationId xmlns:a16="http://schemas.microsoft.com/office/drawing/2014/main" id="{EB604069-2A62-4ECB-9AE1-CC0604DEA8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825" y="3048000"/>
            <a:ext cx="3810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141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4CBF9558-C12D-4F51-9AA3-9D0796951DBC}" vid="{FFC159E6-A134-46E7-B1A0-C306E39FC295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772</TotalTime>
  <Words>1354</Words>
  <Application>Microsoft Office PowerPoint</Application>
  <PresentationFormat>自訂</PresentationFormat>
  <Paragraphs>219</Paragraphs>
  <Slides>20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8" baseType="lpstr">
      <vt:lpstr>微軟正黑體</vt:lpstr>
      <vt:lpstr>3ds</vt:lpstr>
      <vt:lpstr>Algerian</vt:lpstr>
      <vt:lpstr>Arial</vt:lpstr>
      <vt:lpstr>Blackadder ITC</vt:lpstr>
      <vt:lpstr>Cambria Math</vt:lpstr>
      <vt:lpstr>Corbel</vt:lpstr>
      <vt:lpstr>Digital Blue Tunnel 16x9</vt:lpstr>
      <vt:lpstr>Intelligent Control Final Project</vt:lpstr>
      <vt:lpstr>Outline</vt:lpstr>
      <vt:lpstr>Fuzzy Project Topic</vt:lpstr>
      <vt:lpstr>Aim</vt:lpstr>
      <vt:lpstr>Methods</vt:lpstr>
      <vt:lpstr>Methods</vt:lpstr>
      <vt:lpstr>Backend Part</vt:lpstr>
      <vt:lpstr>Methods</vt:lpstr>
      <vt:lpstr>Characteristics of Meals</vt:lpstr>
      <vt:lpstr>Inputs</vt:lpstr>
      <vt:lpstr>Input Membership Functions</vt:lpstr>
      <vt:lpstr>Input Membership Functions</vt:lpstr>
      <vt:lpstr>Output Membership Functions</vt:lpstr>
      <vt:lpstr>Rules</vt:lpstr>
      <vt:lpstr>Rules(餐點類別)</vt:lpstr>
      <vt:lpstr>Rules(餐點主食 &amp; 餐點口味)</vt:lpstr>
      <vt:lpstr>Rules</vt:lpstr>
      <vt:lpstr>Results</vt:lpstr>
      <vt:lpstr>References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Intelligent Control Final Project</dc:title>
  <dc:creator>禮蔚 楊</dc:creator>
  <cp:lastModifiedBy>黃評堅</cp:lastModifiedBy>
  <cp:revision>26</cp:revision>
  <dcterms:created xsi:type="dcterms:W3CDTF">2022-05-18T16:28:13Z</dcterms:created>
  <dcterms:modified xsi:type="dcterms:W3CDTF">2022-06-01T21:53:26Z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